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4" r:id="rId19"/>
    <p:sldId id="277" r:id="rId20"/>
    <p:sldId id="278" r:id="rId21"/>
    <p:sldId id="279" r:id="rId22"/>
    <p:sldId id="280" r:id="rId23"/>
    <p:sldId id="295" r:id="rId24"/>
    <p:sldId id="281" r:id="rId25"/>
    <p:sldId id="282" r:id="rId26"/>
    <p:sldId id="283" r:id="rId27"/>
    <p:sldId id="284" r:id="rId28"/>
    <p:sldId id="296" r:id="rId29"/>
    <p:sldId id="285" r:id="rId30"/>
    <p:sldId id="273" r:id="rId31"/>
    <p:sldId id="274" r:id="rId32"/>
    <p:sldId id="275" r:id="rId33"/>
    <p:sldId id="297" r:id="rId34"/>
    <p:sldId id="276" r:id="rId35"/>
    <p:sldId id="286" r:id="rId36"/>
    <p:sldId id="287" r:id="rId37"/>
    <p:sldId id="288" r:id="rId38"/>
    <p:sldId id="289" r:id="rId39"/>
    <p:sldId id="290" r:id="rId40"/>
    <p:sldId id="298" r:id="rId41"/>
    <p:sldId id="291" r:id="rId42"/>
    <p:sldId id="292" r:id="rId43"/>
    <p:sldId id="293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48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Zacharias – Middle School</a:t>
            </a:r>
          </a:p>
        </p:txBody>
      </p:sp>
    </p:spTree>
    <p:extLst>
      <p:ext uri="{BB962C8B-B14F-4D97-AF65-F5344CB8AC3E}">
        <p14:creationId xmlns:p14="http://schemas.microsoft.com/office/powerpoint/2010/main" val="417997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F089-BD7D-4915-B5E4-6890318F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Fables</a:t>
            </a:r>
          </a:p>
        </p:txBody>
      </p:sp>
      <p:pic>
        <p:nvPicPr>
          <p:cNvPr id="6" name="Picture 2" descr="21348">
            <a:extLst>
              <a:ext uri="{FF2B5EF4-FFF2-40B4-BE49-F238E27FC236}">
                <a16:creationId xmlns:a16="http://schemas.microsoft.com/office/drawing/2014/main" id="{C846E324-1D1A-4FBC-B585-C515ADCF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97" y="2887204"/>
            <a:ext cx="1957268" cy="31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he little prince">
            <a:extLst>
              <a:ext uri="{FF2B5EF4-FFF2-40B4-BE49-F238E27FC236}">
                <a16:creationId xmlns:a16="http://schemas.microsoft.com/office/drawing/2014/main" id="{DD438346-17BD-475F-8DA2-B7205F2B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91" y="2871162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lice in wonderland book">
            <a:extLst>
              <a:ext uri="{FF2B5EF4-FFF2-40B4-BE49-F238E27FC236}">
                <a16:creationId xmlns:a16="http://schemas.microsoft.com/office/drawing/2014/main" id="{F5351CED-D3E3-4D1E-84DD-EBCB13390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936" y="293396"/>
            <a:ext cx="1957268" cy="25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raculous journey of edward tulane">
            <a:extLst>
              <a:ext uri="{FF2B5EF4-FFF2-40B4-BE49-F238E27FC236}">
                <a16:creationId xmlns:a16="http://schemas.microsoft.com/office/drawing/2014/main" id="{EE851D77-40CC-4B8F-B8CD-94CBFDE1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35" y="261312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rnia book">
            <a:extLst>
              <a:ext uri="{FF2B5EF4-FFF2-40B4-BE49-F238E27FC236}">
                <a16:creationId xmlns:a16="http://schemas.microsoft.com/office/drawing/2014/main" id="{BC5E23DF-27D1-430B-8D39-66869BD3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91" y="266450"/>
            <a:ext cx="1741644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F089-BD7D-4915-B5E4-6890318F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Legends</a:t>
            </a:r>
          </a:p>
        </p:txBody>
      </p:sp>
      <p:pic>
        <p:nvPicPr>
          <p:cNvPr id="3" name="Picture 2" descr="https://images-na.ssl-images-amazon.com/images/I/51iOPb0dAsL._SX331_BO1,204,203,200_.jpg">
            <a:extLst>
              <a:ext uri="{FF2B5EF4-FFF2-40B4-BE49-F238E27FC236}">
                <a16:creationId xmlns:a16="http://schemas.microsoft.com/office/drawing/2014/main" id="{D1E12997-D4BE-4A68-9A98-DAC2B050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73" y="0"/>
            <a:ext cx="2126183" cy="31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s-na.ssl-images-amazon.com/images/I/51UnT5oCcsL._SX302_BO1,204,203,200_.jpg">
            <a:extLst>
              <a:ext uri="{FF2B5EF4-FFF2-40B4-BE49-F238E27FC236}">
                <a16:creationId xmlns:a16="http://schemas.microsoft.com/office/drawing/2014/main" id="{4F6BF7C2-90BC-49D0-A85C-5463E0EE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57" y="-22339"/>
            <a:ext cx="1941020" cy="31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images-na.ssl-images-amazon.com/images/I/419BYJWXY4L._SX307_BO1,204,203,200_.jpg">
            <a:extLst>
              <a:ext uri="{FF2B5EF4-FFF2-40B4-BE49-F238E27FC236}">
                <a16:creationId xmlns:a16="http://schemas.microsoft.com/office/drawing/2014/main" id="{9BEF4BCF-A431-43F2-A7FA-71394363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77" y="-22339"/>
            <a:ext cx="2077003" cy="318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d-image">
            <a:extLst>
              <a:ext uri="{FF2B5EF4-FFF2-40B4-BE49-F238E27FC236}">
                <a16:creationId xmlns:a16="http://schemas.microsoft.com/office/drawing/2014/main" id="{5C91EF0E-E3C6-40CC-A938-953EA828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3186082"/>
            <a:ext cx="2126184" cy="31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tle: The Adventures of Robin Hood, Author: Roger Lancelyn Green">
            <a:extLst>
              <a:ext uri="{FF2B5EF4-FFF2-40B4-BE49-F238E27FC236}">
                <a16:creationId xmlns:a16="http://schemas.microsoft.com/office/drawing/2014/main" id="{A308AD83-8E2E-4C5A-84F3-1DB1B514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74" y="3163744"/>
            <a:ext cx="2274081" cy="31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tle: The Wizard of Oz, Author: L. Frank Baum">
            <a:extLst>
              <a:ext uri="{FF2B5EF4-FFF2-40B4-BE49-F238E27FC236}">
                <a16:creationId xmlns:a16="http://schemas.microsoft.com/office/drawing/2014/main" id="{1B1034C4-F152-43DC-91DC-58531FE1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54" y="3142528"/>
            <a:ext cx="2325961" cy="31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F089-BD7D-4915-B5E4-6890318F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  <p:pic>
        <p:nvPicPr>
          <p:cNvPr id="6" name="Picture 2" descr="http://stackedbooks.org/wp-content/uploads/2014/09/starcrossed-angelini.jpg">
            <a:extLst>
              <a:ext uri="{FF2B5EF4-FFF2-40B4-BE49-F238E27FC236}">
                <a16:creationId xmlns:a16="http://schemas.microsoft.com/office/drawing/2014/main" id="{3AE8AD49-5281-43BF-8A93-591AE949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6" y="0"/>
            <a:ext cx="1614100" cy="2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ckedbooks.org/wp-content/uploads/2014/09/everneath-ashton.jpg">
            <a:extLst>
              <a:ext uri="{FF2B5EF4-FFF2-40B4-BE49-F238E27FC236}">
                <a16:creationId xmlns:a16="http://schemas.microsoft.com/office/drawing/2014/main" id="{15158E3A-4DD1-434B-8225-3EF51F52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6" y="0"/>
            <a:ext cx="1646745" cy="2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ckedbooks.org/wp-content/uploads/2014/09/of-poseidon-banks.jpg">
            <a:extLst>
              <a:ext uri="{FF2B5EF4-FFF2-40B4-BE49-F238E27FC236}">
                <a16:creationId xmlns:a16="http://schemas.microsoft.com/office/drawing/2014/main" id="{FE3D5AC8-69C3-44DC-AFB0-2B4C5771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42" y="0"/>
            <a:ext cx="1662478" cy="2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ackedbooks.org/wp-content/uploads/2014/09/antigoddess-blake.jpg">
            <a:extLst>
              <a:ext uri="{FF2B5EF4-FFF2-40B4-BE49-F238E27FC236}">
                <a16:creationId xmlns:a16="http://schemas.microsoft.com/office/drawing/2014/main" id="{8080DA2C-7564-444C-967B-21F7132E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520" y="0"/>
            <a:ext cx="1737211" cy="2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ackedbooks.org/wp-content/uploads/2014/09/love-in-the-time-of-global-warming-block.jpg">
            <a:extLst>
              <a:ext uri="{FF2B5EF4-FFF2-40B4-BE49-F238E27FC236}">
                <a16:creationId xmlns:a16="http://schemas.microsoft.com/office/drawing/2014/main" id="{AD75DEB9-8F6C-4298-B144-021A6272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6" y="2491095"/>
            <a:ext cx="1696291" cy="2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tackedbooks.org/wp-content/uploads/2014/09/goddess-test-carter.jpg">
            <a:extLst>
              <a:ext uri="{FF2B5EF4-FFF2-40B4-BE49-F238E27FC236}">
                <a16:creationId xmlns:a16="http://schemas.microsoft.com/office/drawing/2014/main" id="{A52DEED3-2B98-41CE-B0C2-6941798D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87" y="2491095"/>
            <a:ext cx="1547101" cy="249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tackedbooks.org/wp-content/uploads/2014/09/oh-my-gods-childs.jpg">
            <a:extLst>
              <a:ext uri="{FF2B5EF4-FFF2-40B4-BE49-F238E27FC236}">
                <a16:creationId xmlns:a16="http://schemas.microsoft.com/office/drawing/2014/main" id="{E7FCEB62-5003-4EC7-B049-C659C609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588" y="2459011"/>
            <a:ext cx="1679931" cy="25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tackedbooks.org/wp-content/uploads/2014/09/cleopatra-confesses-meyer.jpg">
            <a:extLst>
              <a:ext uri="{FF2B5EF4-FFF2-40B4-BE49-F238E27FC236}">
                <a16:creationId xmlns:a16="http://schemas.microsoft.com/office/drawing/2014/main" id="{48E639D2-7A22-4CD0-9268-84FAF4AA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33" y="2459011"/>
            <a:ext cx="1799775" cy="27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mollymoreadsandwrites.files.wordpress.com/2013/04/lokis-wolves.jpg?w=200">
            <a:extLst>
              <a:ext uri="{FF2B5EF4-FFF2-40B4-BE49-F238E27FC236}">
                <a16:creationId xmlns:a16="http://schemas.microsoft.com/office/drawing/2014/main" id="{875F5171-38F8-4070-A00A-EEE0EE57E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4" y="4982190"/>
            <a:ext cx="1591419" cy="23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8187">
            <a:extLst>
              <a:ext uri="{FF2B5EF4-FFF2-40B4-BE49-F238E27FC236}">
                <a16:creationId xmlns:a16="http://schemas.microsoft.com/office/drawing/2014/main" id="{CB4D1EBD-1BD9-430C-B0B8-9139C92F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03" y="4994758"/>
            <a:ext cx="1629291" cy="25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stackedbooks.org/wp-content/uploads/2014/09/stork-delsol.jpg">
            <a:extLst>
              <a:ext uri="{FF2B5EF4-FFF2-40B4-BE49-F238E27FC236}">
                <a16:creationId xmlns:a16="http://schemas.microsoft.com/office/drawing/2014/main" id="{61167B9E-6F98-412E-89CD-67E90C37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04" y="4994757"/>
            <a:ext cx="1701094" cy="257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F089-BD7D-4915-B5E4-6890318F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Folklore</a:t>
            </a:r>
          </a:p>
        </p:txBody>
      </p:sp>
      <p:pic>
        <p:nvPicPr>
          <p:cNvPr id="6" name="Picture 12" descr="717128">
            <a:extLst>
              <a:ext uri="{FF2B5EF4-FFF2-40B4-BE49-F238E27FC236}">
                <a16:creationId xmlns:a16="http://schemas.microsoft.com/office/drawing/2014/main" id="{51179D81-DBD1-4297-9472-1E5D1022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1" y="0"/>
            <a:ext cx="2059393" cy="31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839793">
            <a:extLst>
              <a:ext uri="{FF2B5EF4-FFF2-40B4-BE49-F238E27FC236}">
                <a16:creationId xmlns:a16="http://schemas.microsoft.com/office/drawing/2014/main" id="{4D92AF63-A0EE-4340-B99E-65A6C6E8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14" y="1"/>
            <a:ext cx="2007091" cy="31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194204">
            <a:extLst>
              <a:ext uri="{FF2B5EF4-FFF2-40B4-BE49-F238E27FC236}">
                <a16:creationId xmlns:a16="http://schemas.microsoft.com/office/drawing/2014/main" id="{E94E8E81-A908-4CDB-B12D-E74CE8BAE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96" y="1"/>
            <a:ext cx="1959187" cy="31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22917">
            <a:extLst>
              <a:ext uri="{FF2B5EF4-FFF2-40B4-BE49-F238E27FC236}">
                <a16:creationId xmlns:a16="http://schemas.microsoft.com/office/drawing/2014/main" id="{98E44C7A-010C-466C-8A10-C95182FA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1" y="3105434"/>
            <a:ext cx="2065699" cy="31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15770811">
            <a:extLst>
              <a:ext uri="{FF2B5EF4-FFF2-40B4-BE49-F238E27FC236}">
                <a16:creationId xmlns:a16="http://schemas.microsoft.com/office/drawing/2014/main" id="{EC7A0E14-CAA1-473F-A388-FC38CD3C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14" y="3105435"/>
            <a:ext cx="2087797" cy="31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770876">
            <a:extLst>
              <a:ext uri="{FF2B5EF4-FFF2-40B4-BE49-F238E27FC236}">
                <a16:creationId xmlns:a16="http://schemas.microsoft.com/office/drawing/2014/main" id="{441D6B5E-B20F-4E9D-8A39-8F70F698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11" y="3112316"/>
            <a:ext cx="2087797" cy="32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253F-C91C-4223-8CA4-71FE7842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Biblical Stories</a:t>
            </a:r>
          </a:p>
        </p:txBody>
      </p:sp>
      <p:pic>
        <p:nvPicPr>
          <p:cNvPr id="3074" name="Picture 2" descr="Image result for holy bible">
            <a:extLst>
              <a:ext uri="{FF2B5EF4-FFF2-40B4-BE49-F238E27FC236}">
                <a16:creationId xmlns:a16="http://schemas.microsoft.com/office/drawing/2014/main" id="{7C08E563-F219-4CEB-8D57-442ADA4B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70" y="0"/>
            <a:ext cx="2003125" cy="32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ilgrim's progress book">
            <a:extLst>
              <a:ext uri="{FF2B5EF4-FFF2-40B4-BE49-F238E27FC236}">
                <a16:creationId xmlns:a16="http://schemas.microsoft.com/office/drawing/2014/main" id="{6EE8A720-928A-45A2-B818-7B35D776C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013" y="275954"/>
            <a:ext cx="16859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her mother's hope">
            <a:extLst>
              <a:ext uri="{FF2B5EF4-FFF2-40B4-BE49-F238E27FC236}">
                <a16:creationId xmlns:a16="http://schemas.microsoft.com/office/drawing/2014/main" id="{0007C5F8-D7FA-4875-9A06-E332A96C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47" y="3213222"/>
            <a:ext cx="2001372" cy="30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the shack">
            <a:extLst>
              <a:ext uri="{FF2B5EF4-FFF2-40B4-BE49-F238E27FC236}">
                <a16:creationId xmlns:a16="http://schemas.microsoft.com/office/drawing/2014/main" id="{EB3ADFA6-BB52-4EC5-91CB-6EA46668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96" y="3213223"/>
            <a:ext cx="1958810" cy="30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the story">
            <a:extLst>
              <a:ext uri="{FF2B5EF4-FFF2-40B4-BE49-F238E27FC236}">
                <a16:creationId xmlns:a16="http://schemas.microsoft.com/office/drawing/2014/main" id="{C93B91DD-BF56-423D-99C4-BF3E9765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4" y="-6517"/>
            <a:ext cx="2121639" cy="3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hinds feet on high places">
            <a:extLst>
              <a:ext uri="{FF2B5EF4-FFF2-40B4-BE49-F238E27FC236}">
                <a16:creationId xmlns:a16="http://schemas.microsoft.com/office/drawing/2014/main" id="{A9325851-3AEF-4A16-8438-E8246E8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19" y="0"/>
            <a:ext cx="1878504" cy="322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narnia book">
            <a:extLst>
              <a:ext uri="{FF2B5EF4-FFF2-40B4-BE49-F238E27FC236}">
                <a16:creationId xmlns:a16="http://schemas.microsoft.com/office/drawing/2014/main" id="{B9A8DE79-134C-46FC-AAC0-D3BFB46C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30" y="3188458"/>
            <a:ext cx="2003125" cy="32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8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Historical 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7775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ED2D-CD7D-4684-93BC-A7FBF92C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Historical Fiction?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494C3-65A2-4E8F-9C80-8509405D1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to portray a time period or convey information about a specific time period or a historical event</a:t>
            </a:r>
          </a:p>
          <a:p>
            <a:r>
              <a:rPr lang="en-US" dirty="0"/>
              <a:t>Usually the time period is about 30 years in the past</a:t>
            </a:r>
          </a:p>
        </p:txBody>
      </p:sp>
    </p:spTree>
    <p:extLst>
      <p:ext uri="{BB962C8B-B14F-4D97-AF65-F5344CB8AC3E}">
        <p14:creationId xmlns:p14="http://schemas.microsoft.com/office/powerpoint/2010/main" val="193756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279EB-ED93-4CF8-9148-AD929CDA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CD7D-D3C4-4FC4-89C8-F55D078D0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is the most important literary element</a:t>
            </a:r>
          </a:p>
          <a:p>
            <a:r>
              <a:rPr lang="en-US" dirty="0"/>
              <a:t>Setting information should be accurate and authentic</a:t>
            </a:r>
          </a:p>
          <a:p>
            <a:r>
              <a:rPr lang="en-US" dirty="0"/>
              <a:t>Details from the story should match the time period</a:t>
            </a:r>
          </a:p>
          <a:p>
            <a:r>
              <a:rPr lang="en-US" dirty="0"/>
              <a:t>Characters may be real or made up</a:t>
            </a:r>
          </a:p>
          <a:p>
            <a:r>
              <a:rPr lang="en-US" dirty="0"/>
              <a:t>Story should seem like it could have really happened</a:t>
            </a:r>
          </a:p>
        </p:txBody>
      </p:sp>
    </p:spTree>
    <p:extLst>
      <p:ext uri="{BB962C8B-B14F-4D97-AF65-F5344CB8AC3E}">
        <p14:creationId xmlns:p14="http://schemas.microsoft.com/office/powerpoint/2010/main" val="237476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CF31-64C3-43B9-A287-549094D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3271-E6F6-45A0-8C01-D88823C58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read?</a:t>
            </a:r>
          </a:p>
          <a:p>
            <a:r>
              <a:rPr lang="en-US" dirty="0"/>
              <a:t>Find a time period or historical event you’re interested in and search for a book</a:t>
            </a:r>
          </a:p>
          <a:p>
            <a:r>
              <a:rPr lang="en-US" dirty="0"/>
              <a:t>If you need recommendations, ask Mrs. Zacharias!</a:t>
            </a:r>
          </a:p>
        </p:txBody>
      </p:sp>
    </p:spTree>
    <p:extLst>
      <p:ext uri="{BB962C8B-B14F-4D97-AF65-F5344CB8AC3E}">
        <p14:creationId xmlns:p14="http://schemas.microsoft.com/office/powerpoint/2010/main" val="18623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56833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7AD6-6F6E-41EC-A35E-E4FA5B87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2F9A0-41B6-4880-8FC2-3202D7F8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read 20 books during the school year</a:t>
            </a:r>
          </a:p>
          <a:p>
            <a:r>
              <a:rPr lang="en-US" dirty="0"/>
              <a:t>Books should be 100+ pages (exceptions may apply to some books)</a:t>
            </a:r>
          </a:p>
          <a:p>
            <a:r>
              <a:rPr lang="en-US" dirty="0"/>
              <a:t>Books 300+ pages count as two books</a:t>
            </a:r>
          </a:p>
        </p:txBody>
      </p:sp>
    </p:spTree>
    <p:extLst>
      <p:ext uri="{BB962C8B-B14F-4D97-AF65-F5344CB8AC3E}">
        <p14:creationId xmlns:p14="http://schemas.microsoft.com/office/powerpoint/2010/main" val="272071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2154-28F1-4361-89FB-ACCA21D7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Mystery?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FA8D-ABCB-4298-AD65-ACEC4C52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it involves a detective or other professional seeking to solve a crime</a:t>
            </a:r>
          </a:p>
          <a:p>
            <a:r>
              <a:rPr lang="en-US" dirty="0"/>
              <a:t>Main idea is to solve a puzzle</a:t>
            </a:r>
          </a:p>
        </p:txBody>
      </p:sp>
    </p:spTree>
    <p:extLst>
      <p:ext uri="{BB962C8B-B14F-4D97-AF65-F5344CB8AC3E}">
        <p14:creationId xmlns:p14="http://schemas.microsoft.com/office/powerpoint/2010/main" val="3579523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71CC-1FC8-4504-A343-20FAC9A5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DE2C3-2859-4E1C-8586-0A38564F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focuses on key events about the crime</a:t>
            </a:r>
          </a:p>
          <a:p>
            <a:r>
              <a:rPr lang="en-US" dirty="0"/>
              <a:t>The protagonist is usually the one trying to solve the crime</a:t>
            </a:r>
          </a:p>
          <a:p>
            <a:r>
              <a:rPr lang="en-US" dirty="0"/>
              <a:t>The other characters are often suspects</a:t>
            </a:r>
          </a:p>
          <a:p>
            <a:r>
              <a:rPr lang="en-US" dirty="0"/>
              <a:t>Lots of dramatic tension</a:t>
            </a:r>
          </a:p>
          <a:p>
            <a:r>
              <a:rPr lang="en-US" dirty="0"/>
              <a:t>Often includes plot twists</a:t>
            </a:r>
          </a:p>
        </p:txBody>
      </p:sp>
    </p:spTree>
    <p:extLst>
      <p:ext uri="{BB962C8B-B14F-4D97-AF65-F5344CB8AC3E}">
        <p14:creationId xmlns:p14="http://schemas.microsoft.com/office/powerpoint/2010/main" val="218101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F39C-95E0-475D-9F9E-27088CBB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Often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473DA-1A93-4435-9115-DCAD21634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Figuring out suspects’ motives</a:t>
            </a:r>
          </a:p>
          <a:p>
            <a:r>
              <a:rPr lang="en-US" dirty="0"/>
              <a:t>Analyzing suspects’ alibis</a:t>
            </a:r>
          </a:p>
          <a:p>
            <a:r>
              <a:rPr lang="en-US" dirty="0"/>
              <a:t>Overt clues</a:t>
            </a:r>
          </a:p>
          <a:p>
            <a:r>
              <a:rPr lang="en-US" dirty="0"/>
              <a:t>Hidden evidence</a:t>
            </a:r>
          </a:p>
          <a:p>
            <a:r>
              <a:rPr lang="en-US" dirty="0"/>
              <a:t>Gaps in information</a:t>
            </a:r>
          </a:p>
          <a:p>
            <a:r>
              <a:rPr lang="en-US" dirty="0"/>
              <a:t>Foreshadowing</a:t>
            </a:r>
          </a:p>
          <a:p>
            <a:r>
              <a:rPr lang="en-US" dirty="0"/>
              <a:t>Red herrings</a:t>
            </a:r>
          </a:p>
        </p:txBody>
      </p:sp>
    </p:spTree>
    <p:extLst>
      <p:ext uri="{BB962C8B-B14F-4D97-AF65-F5344CB8AC3E}">
        <p14:creationId xmlns:p14="http://schemas.microsoft.com/office/powerpoint/2010/main" val="2418665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8DA5-B3AC-4178-8CE1-52244B5D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Mystery</a:t>
            </a:r>
          </a:p>
        </p:txBody>
      </p:sp>
      <p:pic>
        <p:nvPicPr>
          <p:cNvPr id="5122" name="Picture 2" descr="Image result for one of us is lying book">
            <a:extLst>
              <a:ext uri="{FF2B5EF4-FFF2-40B4-BE49-F238E27FC236}">
                <a16:creationId xmlns:a16="http://schemas.microsoft.com/office/drawing/2014/main" id="{CC2BBBF9-5D2E-4C54-AC50-72DD8E9F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946" y="2895602"/>
            <a:ext cx="1615964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ot">
            <a:extLst>
              <a:ext uri="{FF2B5EF4-FFF2-40B4-BE49-F238E27FC236}">
                <a16:creationId xmlns:a16="http://schemas.microsoft.com/office/drawing/2014/main" id="{AAE399AC-833D-4F70-B385-E524448D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595" y="2895602"/>
            <a:ext cx="1714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gend">
            <a:extLst>
              <a:ext uri="{FF2B5EF4-FFF2-40B4-BE49-F238E27FC236}">
                <a16:creationId xmlns:a16="http://schemas.microsoft.com/office/drawing/2014/main" id="{2E5D7C62-2600-4D93-BC16-FE0722EB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584" y="221902"/>
            <a:ext cx="1612264" cy="24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8490532">
            <a:extLst>
              <a:ext uri="{FF2B5EF4-FFF2-40B4-BE49-F238E27FC236}">
                <a16:creationId xmlns:a16="http://schemas.microsoft.com/office/drawing/2014/main" id="{61245C96-A189-4D47-8980-A05B80DE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32" y="2895603"/>
            <a:ext cx="1902189" cy="29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9460487. sy475 ">
            <a:extLst>
              <a:ext uri="{FF2B5EF4-FFF2-40B4-BE49-F238E27FC236}">
                <a16:creationId xmlns:a16="http://schemas.microsoft.com/office/drawing/2014/main" id="{257708A2-0409-409C-B977-EB662F569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39" y="2953571"/>
            <a:ext cx="1977772" cy="2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killing mr griffin">
            <a:extLst>
              <a:ext uri="{FF2B5EF4-FFF2-40B4-BE49-F238E27FC236}">
                <a16:creationId xmlns:a16="http://schemas.microsoft.com/office/drawing/2014/main" id="{AD097573-26CF-4AB5-8BE3-4A7F28EE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94" y="-7588"/>
            <a:ext cx="1729690" cy="29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turtles all the way down">
            <a:extLst>
              <a:ext uri="{FF2B5EF4-FFF2-40B4-BE49-F238E27FC236}">
                <a16:creationId xmlns:a16="http://schemas.microsoft.com/office/drawing/2014/main" id="{6FE29C5F-5AC8-489A-839F-CD3C31E7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52" y="0"/>
            <a:ext cx="1924941" cy="29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mystery of the dog in the nighttime">
            <a:extLst>
              <a:ext uri="{FF2B5EF4-FFF2-40B4-BE49-F238E27FC236}">
                <a16:creationId xmlns:a16="http://schemas.microsoft.com/office/drawing/2014/main" id="{62047CE5-DBDE-4686-9787-BFEF33C5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60" y="0"/>
            <a:ext cx="1924941" cy="29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6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Fantasy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8552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D7F8-8743-49CF-80CF-91764968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Fantasy?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0EE71-BE42-4FE5-B3A6-B87DEBF6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Imaginary, make-believe, and pretend</a:t>
            </a:r>
          </a:p>
          <a:p>
            <a:r>
              <a:rPr lang="en-US" dirty="0"/>
              <a:t>Unreal things that could never happen in our world</a:t>
            </a:r>
          </a:p>
        </p:txBody>
      </p:sp>
    </p:spTree>
    <p:extLst>
      <p:ext uri="{BB962C8B-B14F-4D97-AF65-F5344CB8AC3E}">
        <p14:creationId xmlns:p14="http://schemas.microsoft.com/office/powerpoint/2010/main" val="143740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8A32-1932-468A-A1ED-0F6C2655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8A32-CF55-496B-8B14-32521CF7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begin and end in a fantasy world</a:t>
            </a:r>
          </a:p>
          <a:p>
            <a:r>
              <a:rPr lang="en-US" dirty="0"/>
              <a:t>Others start in the real world and move into fantasy world</a:t>
            </a:r>
          </a:p>
          <a:p>
            <a:r>
              <a:rPr lang="en-US" dirty="0"/>
              <a:t>Some are set in the real world but with elements of magic in it</a:t>
            </a:r>
          </a:p>
        </p:txBody>
      </p:sp>
    </p:spTree>
    <p:extLst>
      <p:ext uri="{BB962C8B-B14F-4D97-AF65-F5344CB8AC3E}">
        <p14:creationId xmlns:p14="http://schemas.microsoft.com/office/powerpoint/2010/main" val="97767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B7BC-3865-4F25-9732-D8245968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May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7F17-ED5F-4A34-BB50-32A0AE47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Unreal creatures like: fairies, dragons, wizards, ogres</a:t>
            </a:r>
          </a:p>
          <a:p>
            <a:r>
              <a:rPr lang="en-US" dirty="0"/>
              <a:t>Portals between worlds</a:t>
            </a:r>
          </a:p>
          <a:p>
            <a:r>
              <a:rPr lang="en-US" dirty="0"/>
              <a:t>Magic or supernatural elements</a:t>
            </a:r>
          </a:p>
        </p:txBody>
      </p:sp>
    </p:spTree>
    <p:extLst>
      <p:ext uri="{BB962C8B-B14F-4D97-AF65-F5344CB8AC3E}">
        <p14:creationId xmlns:p14="http://schemas.microsoft.com/office/powerpoint/2010/main" val="352813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D6F9-992C-4300-B091-F9E49A83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Fantasy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F82C-5791-43C6-A056-C1228C77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harry potter book">
            <a:extLst>
              <a:ext uri="{FF2B5EF4-FFF2-40B4-BE49-F238E27FC236}">
                <a16:creationId xmlns:a16="http://schemas.microsoft.com/office/drawing/2014/main" id="{9563A3AC-F33B-4538-B864-8AAD95EB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50" y="2429880"/>
            <a:ext cx="1807159" cy="2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he golden compass">
            <a:extLst>
              <a:ext uri="{FF2B5EF4-FFF2-40B4-BE49-F238E27FC236}">
                <a16:creationId xmlns:a16="http://schemas.microsoft.com/office/drawing/2014/main" id="{D95204AB-9E97-4AC8-B2A1-2B2E3FDB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16" y="4574759"/>
            <a:ext cx="160020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cassandra clare book">
            <a:extLst>
              <a:ext uri="{FF2B5EF4-FFF2-40B4-BE49-F238E27FC236}">
                <a16:creationId xmlns:a16="http://schemas.microsoft.com/office/drawing/2014/main" id="{AC3E1548-6686-449D-BC08-061FBC8A6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58" y="4835307"/>
            <a:ext cx="1582495" cy="23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eragon">
            <a:extLst>
              <a:ext uri="{FF2B5EF4-FFF2-40B4-BE49-F238E27FC236}">
                <a16:creationId xmlns:a16="http://schemas.microsoft.com/office/drawing/2014/main" id="{F1FCC72E-0169-478C-BC5F-1445015A9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811" y="4835307"/>
            <a:ext cx="1594363" cy="23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uglies book">
            <a:extLst>
              <a:ext uri="{FF2B5EF4-FFF2-40B4-BE49-F238E27FC236}">
                <a16:creationId xmlns:a16="http://schemas.microsoft.com/office/drawing/2014/main" id="{638136D1-2225-4DB2-86C3-F0ED2A04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30" y="2442411"/>
            <a:ext cx="1499271" cy="20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2982.pcdn.co/wp-content/uploads/2017/08/crenshaw-katherine-applegate-204x300.jpg">
            <a:extLst>
              <a:ext uri="{FF2B5EF4-FFF2-40B4-BE49-F238E27FC236}">
                <a16:creationId xmlns:a16="http://schemas.microsoft.com/office/drawing/2014/main" id="{FC455512-C7E1-470D-AA6E-FA105D404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433366"/>
            <a:ext cx="1636539" cy="24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flora ulysses book">
            <a:extLst>
              <a:ext uri="{FF2B5EF4-FFF2-40B4-BE49-F238E27FC236}">
                <a16:creationId xmlns:a16="http://schemas.microsoft.com/office/drawing/2014/main" id="{9F650A20-64D8-4A46-95C5-20C8D61F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264" y="2433366"/>
            <a:ext cx="1614638" cy="24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s2982.pcdn.co/wp-content/uploads/2017/08/story-thieves-james-riley-198x300.jpg">
            <a:extLst>
              <a:ext uri="{FF2B5EF4-FFF2-40B4-BE49-F238E27FC236}">
                <a16:creationId xmlns:a16="http://schemas.microsoft.com/office/drawing/2014/main" id="{203D5025-C8F6-4DB5-AA77-9E8F2CC5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264" y="-4010"/>
            <a:ext cx="1614638" cy="2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graveyard book">
            <a:extLst>
              <a:ext uri="{FF2B5EF4-FFF2-40B4-BE49-F238E27FC236}">
                <a16:creationId xmlns:a16="http://schemas.microsoft.com/office/drawing/2014/main" id="{56C90A75-159A-461C-B48D-253691A9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647289" cy="2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images.randomhouse.com/cover/9780547953830">
            <a:extLst>
              <a:ext uri="{FF2B5EF4-FFF2-40B4-BE49-F238E27FC236}">
                <a16:creationId xmlns:a16="http://schemas.microsoft.com/office/drawing/2014/main" id="{3728E00A-4506-4C3B-AFE1-99C49218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8" y="-2592"/>
            <a:ext cx="1643069" cy="245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images.randomhouse.com/cover/9781442486928">
            <a:extLst>
              <a:ext uri="{FF2B5EF4-FFF2-40B4-BE49-F238E27FC236}">
                <a16:creationId xmlns:a16="http://schemas.microsoft.com/office/drawing/2014/main" id="{19EA4AA4-4C55-452B-A9E7-7B388C236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0"/>
            <a:ext cx="1645218" cy="2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8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8B45-2593-406C-A758-ACF6AD0E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Fantasy Fiction vs. Traditional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D5FBF-8978-4898-9A4E-D9C3CA4B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Fantasy fiction has a definite author. Traditional literature has been passed down and does not have a known original author.</a:t>
            </a:r>
          </a:p>
        </p:txBody>
      </p:sp>
    </p:spTree>
    <p:extLst>
      <p:ext uri="{BB962C8B-B14F-4D97-AF65-F5344CB8AC3E}">
        <p14:creationId xmlns:p14="http://schemas.microsoft.com/office/powerpoint/2010/main" val="206823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EF8-984C-47BF-A757-86A5982B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Genres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0A16-5FB2-416C-B789-77C10BD3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Poetry</a:t>
            </a:r>
          </a:p>
          <a:p>
            <a:r>
              <a:rPr lang="en-US" dirty="0"/>
              <a:t>Traditional Literature</a:t>
            </a:r>
          </a:p>
          <a:p>
            <a:r>
              <a:rPr lang="en-US" dirty="0"/>
              <a:t>Historical Fiction</a:t>
            </a:r>
          </a:p>
          <a:p>
            <a:r>
              <a:rPr lang="en-US" dirty="0"/>
              <a:t>Mystery</a:t>
            </a:r>
          </a:p>
          <a:p>
            <a:r>
              <a:rPr lang="en-US" dirty="0"/>
              <a:t>Fantasy</a:t>
            </a:r>
          </a:p>
          <a:p>
            <a:r>
              <a:rPr lang="en-US" dirty="0"/>
              <a:t>Science Fiction</a:t>
            </a:r>
          </a:p>
          <a:p>
            <a:r>
              <a:rPr lang="en-US" dirty="0"/>
              <a:t>Biography, Autobiography, and/or Memoir</a:t>
            </a:r>
          </a:p>
          <a:p>
            <a:r>
              <a:rPr lang="en-US" dirty="0"/>
              <a:t>Informational</a:t>
            </a:r>
          </a:p>
          <a:p>
            <a:r>
              <a:rPr lang="en-US" dirty="0"/>
              <a:t>Realistic Fiction</a:t>
            </a:r>
          </a:p>
        </p:txBody>
      </p:sp>
    </p:spTree>
    <p:extLst>
      <p:ext uri="{BB962C8B-B14F-4D97-AF65-F5344CB8AC3E}">
        <p14:creationId xmlns:p14="http://schemas.microsoft.com/office/powerpoint/2010/main" val="1248282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22887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CF19-253D-4B66-9D47-5CF5D1F6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Science Fiction?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4718-575C-478F-886D-FCA21093E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Stories tell about science and technology of the future</a:t>
            </a:r>
          </a:p>
          <a:p>
            <a:r>
              <a:rPr lang="en-US" dirty="0"/>
              <a:t>Often set in the future, in space, on a different world, or in a different universe or dimension</a:t>
            </a:r>
          </a:p>
          <a:p>
            <a:r>
              <a:rPr lang="en-US" dirty="0"/>
              <a:t>Unreal things that could be real in our world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021187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8309-0F31-4B23-9758-4DF321F3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4CEF-29D2-4CDB-9ECC-A8E239F6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fiction often attempts to answer the question, “What if?” </a:t>
            </a:r>
          </a:p>
          <a:p>
            <a:r>
              <a:rPr lang="en-US" dirty="0"/>
              <a:t>It often explores what could go wrong with the world</a:t>
            </a:r>
          </a:p>
          <a:p>
            <a:r>
              <a:rPr lang="en-US" dirty="0"/>
              <a:t>The setting is often our real world</a:t>
            </a:r>
          </a:p>
        </p:txBody>
      </p:sp>
    </p:spTree>
    <p:extLst>
      <p:ext uri="{BB962C8B-B14F-4D97-AF65-F5344CB8AC3E}">
        <p14:creationId xmlns:p14="http://schemas.microsoft.com/office/powerpoint/2010/main" val="1845605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D895-7D56-44B7-BEB1-B301775D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153F6-F9D3-4613-8A34-255083F3F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i am number four">
            <a:extLst>
              <a:ext uri="{FF2B5EF4-FFF2-40B4-BE49-F238E27FC236}">
                <a16:creationId xmlns:a16="http://schemas.microsoft.com/office/drawing/2014/main" id="{7A419F5F-F06C-4DB6-AE15-69C54D18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45" y="2350250"/>
            <a:ext cx="1646168" cy="24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life as we know it book">
            <a:extLst>
              <a:ext uri="{FF2B5EF4-FFF2-40B4-BE49-F238E27FC236}">
                <a16:creationId xmlns:a16="http://schemas.microsoft.com/office/drawing/2014/main" id="{B5A91BC6-256D-43D5-9D62-C0EAB64C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747" y="4693397"/>
            <a:ext cx="1532539" cy="216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tar wars books">
            <a:extLst>
              <a:ext uri="{FF2B5EF4-FFF2-40B4-BE49-F238E27FC236}">
                <a16:creationId xmlns:a16="http://schemas.microsoft.com/office/drawing/2014/main" id="{DAF6D9B2-9F13-47E8-B74A-92D7E8DF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95" y="2444168"/>
            <a:ext cx="1457941" cy="259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when you reach me">
            <a:extLst>
              <a:ext uri="{FF2B5EF4-FFF2-40B4-BE49-F238E27FC236}">
                <a16:creationId xmlns:a16="http://schemas.microsoft.com/office/drawing/2014/main" id="{279C0D96-7963-4389-8035-BE1123B67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r="19535"/>
          <a:stretch/>
        </p:blipFill>
        <p:spPr bwMode="auto">
          <a:xfrm>
            <a:off x="10615743" y="-39806"/>
            <a:ext cx="1528739" cy="24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maze runner book">
            <a:extLst>
              <a:ext uri="{FF2B5EF4-FFF2-40B4-BE49-F238E27FC236}">
                <a16:creationId xmlns:a16="http://schemas.microsoft.com/office/drawing/2014/main" id="{CD2B9F4F-8519-4280-AB0B-5BD882422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64" y="2324683"/>
            <a:ext cx="1581150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hunger games book">
            <a:extLst>
              <a:ext uri="{FF2B5EF4-FFF2-40B4-BE49-F238E27FC236}">
                <a16:creationId xmlns:a16="http://schemas.microsoft.com/office/drawing/2014/main" id="{2A06476C-0351-4F2D-8DA3-60FF32A5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91" y="-39806"/>
            <a:ext cx="1704070" cy="23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divergent book">
            <a:extLst>
              <a:ext uri="{FF2B5EF4-FFF2-40B4-BE49-F238E27FC236}">
                <a16:creationId xmlns:a16="http://schemas.microsoft.com/office/drawing/2014/main" id="{D5BEB9B3-AFE9-44EF-8D0C-0F318F96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0" y="2324682"/>
            <a:ext cx="1650435" cy="24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Image result for legend book">
            <a:extLst>
              <a:ext uri="{FF2B5EF4-FFF2-40B4-BE49-F238E27FC236}">
                <a16:creationId xmlns:a16="http://schemas.microsoft.com/office/drawing/2014/main" id="{038B3040-A600-4305-82C8-384D5848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522" y="2349925"/>
            <a:ext cx="1772188" cy="27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Image result for among the hidden book">
            <a:extLst>
              <a:ext uri="{FF2B5EF4-FFF2-40B4-BE49-F238E27FC236}">
                <a16:creationId xmlns:a16="http://schemas.microsoft.com/office/drawing/2014/main" id="{F1F1808C-A9D4-4916-9928-C4D401ECA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51" y="-16778"/>
            <a:ext cx="1608603" cy="23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Image result for little brother book">
            <a:extLst>
              <a:ext uri="{FF2B5EF4-FFF2-40B4-BE49-F238E27FC236}">
                <a16:creationId xmlns:a16="http://schemas.microsoft.com/office/drawing/2014/main" id="{036E3906-7D0E-412E-8FD5-D695768FE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64" y="-23090"/>
            <a:ext cx="1561487" cy="23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Image result for found book">
            <a:extLst>
              <a:ext uri="{FF2B5EF4-FFF2-40B4-BE49-F238E27FC236}">
                <a16:creationId xmlns:a16="http://schemas.microsoft.com/office/drawing/2014/main" id="{4A718B07-0AFC-49AD-8321-F5708261C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25" y="-11858"/>
            <a:ext cx="1608603" cy="23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50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2598-96F0-4EDE-8752-67ED9FE2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Fiction vs. Fantasy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2E27-2B67-4BE0-A3D1-C4A6E150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Science fiction involves more science</a:t>
            </a:r>
          </a:p>
          <a:p>
            <a:r>
              <a:rPr lang="en-US" dirty="0"/>
              <a:t>Fantasy is less believable (realistic)</a:t>
            </a:r>
          </a:p>
          <a:p>
            <a:r>
              <a:rPr lang="en-US" dirty="0"/>
              <a:t>Science Fiction is possible with technology/science</a:t>
            </a:r>
          </a:p>
        </p:txBody>
      </p:sp>
    </p:spTree>
    <p:extLst>
      <p:ext uri="{BB962C8B-B14F-4D97-AF65-F5344CB8AC3E}">
        <p14:creationId xmlns:p14="http://schemas.microsoft.com/office/powerpoint/2010/main" val="111880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Biography, Autobiography, and Memoir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7314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3A85-5E4F-4C23-8F94-0971D6D6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biographies, autobiographies, and memoirs?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0CA4F-DE48-4996-A30C-CCACB6426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Nonfiction</a:t>
            </a:r>
          </a:p>
          <a:p>
            <a:r>
              <a:rPr lang="en-US" dirty="0"/>
              <a:t>Tells the true account of someone’s life</a:t>
            </a:r>
          </a:p>
        </p:txBody>
      </p:sp>
    </p:spTree>
    <p:extLst>
      <p:ext uri="{BB962C8B-B14F-4D97-AF65-F5344CB8AC3E}">
        <p14:creationId xmlns:p14="http://schemas.microsoft.com/office/powerpoint/2010/main" val="925724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2DB4-7AAF-4C6D-A628-34E007EA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E406C-85BC-434D-9101-2EE961CF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account of someone’s life as told by someone else</a:t>
            </a:r>
          </a:p>
          <a:p>
            <a:r>
              <a:rPr lang="en-US" dirty="0"/>
              <a:t>Usually covers a person’s entire life</a:t>
            </a:r>
          </a:p>
          <a:p>
            <a:r>
              <a:rPr lang="en-US" dirty="0"/>
              <a:t>Not only states facts, but attempts to interpret those facts to explain that person’s feelings or motivations</a:t>
            </a:r>
          </a:p>
          <a:p>
            <a:r>
              <a:rPr lang="en-US" dirty="0"/>
              <a:t>Uses many forms of information – speeches, interviews, letters, etc.</a:t>
            </a:r>
          </a:p>
          <a:p>
            <a:r>
              <a:rPr lang="en-US" dirty="0"/>
              <a:t>Uses pictures, maps, letters, and other historically available documents</a:t>
            </a:r>
          </a:p>
          <a:p>
            <a:r>
              <a:rPr lang="en-US" dirty="0"/>
              <a:t>Person may be alive or deceased</a:t>
            </a:r>
          </a:p>
        </p:txBody>
      </p:sp>
    </p:spTree>
    <p:extLst>
      <p:ext uri="{BB962C8B-B14F-4D97-AF65-F5344CB8AC3E}">
        <p14:creationId xmlns:p14="http://schemas.microsoft.com/office/powerpoint/2010/main" val="2125427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CAA8-FB38-4637-9715-28B34ED0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Autobiography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4ADDF-C6FA-4AEF-B0F4-902F7815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account of someone’s life as told by themselves</a:t>
            </a:r>
          </a:p>
          <a:p>
            <a:r>
              <a:rPr lang="en-US" dirty="0"/>
              <a:t>Usually written in first person</a:t>
            </a:r>
          </a:p>
          <a:p>
            <a:r>
              <a:rPr lang="en-US" dirty="0"/>
              <a:t>Events are told as the narrator/author remembers them</a:t>
            </a:r>
          </a:p>
          <a:p>
            <a:r>
              <a:rPr lang="en-US" dirty="0"/>
              <a:t>Usually covers a person’s entire life</a:t>
            </a:r>
          </a:p>
        </p:txBody>
      </p:sp>
    </p:spTree>
    <p:extLst>
      <p:ext uri="{BB962C8B-B14F-4D97-AF65-F5344CB8AC3E}">
        <p14:creationId xmlns:p14="http://schemas.microsoft.com/office/powerpoint/2010/main" val="2470820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0935-8468-480B-BEE2-A842E30C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8243-12FF-4165-A589-8FB3CE95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memoir is a type of autobiography</a:t>
            </a:r>
          </a:p>
          <a:p>
            <a:r>
              <a:rPr lang="en-US" dirty="0"/>
              <a:t>Instead of spanning a person’s entire life, a memoir focuses on one event or span in a person’s life</a:t>
            </a:r>
          </a:p>
          <a:p>
            <a:r>
              <a:rPr lang="en-US" dirty="0"/>
              <a:t>Usually has a theme or focus</a:t>
            </a:r>
          </a:p>
        </p:txBody>
      </p:sp>
    </p:spTree>
    <p:extLst>
      <p:ext uri="{BB962C8B-B14F-4D97-AF65-F5344CB8AC3E}">
        <p14:creationId xmlns:p14="http://schemas.microsoft.com/office/powerpoint/2010/main" val="391235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0067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83058-3ECB-4910-B76E-E52F68B0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Biography, Autobiography, Memoir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0BDF3-EA51-434C-A680-550EAB938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person you’re interested in and see if they have a book about them</a:t>
            </a:r>
          </a:p>
          <a:p>
            <a:r>
              <a:rPr lang="en-US" dirty="0"/>
              <a:t>Memoirs read more like novels – search for memoirs if you don’t want to just read about a person’s whole life</a:t>
            </a:r>
          </a:p>
        </p:txBody>
      </p:sp>
    </p:spTree>
    <p:extLst>
      <p:ext uri="{BB962C8B-B14F-4D97-AF65-F5344CB8AC3E}">
        <p14:creationId xmlns:p14="http://schemas.microsoft.com/office/powerpoint/2010/main" val="2756648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Informational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52176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CEBF-5FFC-4A67-B1C0-C491C87B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0B8D6-FBA5-402E-959F-1BA0CE223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non-fiction (non-fantasy)</a:t>
            </a:r>
          </a:p>
          <a:p>
            <a:r>
              <a:rPr lang="en-US" dirty="0"/>
              <a:t>Purpose is to inform</a:t>
            </a:r>
          </a:p>
          <a:p>
            <a:r>
              <a:rPr lang="en-US" dirty="0"/>
              <a:t>Everything is true</a:t>
            </a:r>
          </a:p>
          <a:p>
            <a:r>
              <a:rPr lang="en-US" dirty="0"/>
              <a:t>Often non-linear (no plot, no setting, no sense of time)</a:t>
            </a:r>
          </a:p>
        </p:txBody>
      </p:sp>
    </p:spTree>
    <p:extLst>
      <p:ext uri="{BB962C8B-B14F-4D97-AF65-F5344CB8AC3E}">
        <p14:creationId xmlns:p14="http://schemas.microsoft.com/office/powerpoint/2010/main" val="501244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EA6B7-C990-4BE1-A4D9-3901B2D2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BF774-50AA-4F49-A302-98DF6EDDE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</a:t>
            </a:r>
          </a:p>
          <a:p>
            <a:r>
              <a:rPr lang="en-US" dirty="0"/>
              <a:t>Diagrams</a:t>
            </a:r>
          </a:p>
          <a:p>
            <a:r>
              <a:rPr lang="en-US" dirty="0"/>
              <a:t>Illustrations</a:t>
            </a:r>
          </a:p>
          <a:p>
            <a:r>
              <a:rPr lang="en-US" dirty="0"/>
              <a:t>Various fonts</a:t>
            </a:r>
          </a:p>
          <a:p>
            <a:r>
              <a:rPr lang="en-US" dirty="0"/>
              <a:t>Captions</a:t>
            </a:r>
          </a:p>
          <a:p>
            <a:r>
              <a:rPr lang="en-US" dirty="0"/>
              <a:t>Glossary</a:t>
            </a:r>
          </a:p>
          <a:p>
            <a:r>
              <a:rPr lang="en-US" dirty="0"/>
              <a:t>Table of contents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Headings</a:t>
            </a:r>
          </a:p>
        </p:txBody>
      </p:sp>
    </p:spTree>
    <p:extLst>
      <p:ext uri="{BB962C8B-B14F-4D97-AF65-F5344CB8AC3E}">
        <p14:creationId xmlns:p14="http://schemas.microsoft.com/office/powerpoint/2010/main" val="812933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Realistic Fiction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03488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8D75-61C2-4EAD-9932-9F303FFF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Realistic Fiction?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C13C-BDFE-4BD3-8112-BF90E082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Fiction (not real story) that takes place in a real (or realistic) place with realistic characters</a:t>
            </a:r>
          </a:p>
          <a:p>
            <a:r>
              <a:rPr lang="en-US" dirty="0"/>
              <a:t>It did not happen, but it could happen</a:t>
            </a:r>
          </a:p>
        </p:txBody>
      </p:sp>
    </p:spTree>
    <p:extLst>
      <p:ext uri="{BB962C8B-B14F-4D97-AF65-F5344CB8AC3E}">
        <p14:creationId xmlns:p14="http://schemas.microsoft.com/office/powerpoint/2010/main" val="1512366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DB3-1889-4F5D-9D34-ED91333B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0C17-C049-4319-8834-A6F5F0B8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Realistic, everyday language</a:t>
            </a:r>
          </a:p>
          <a:p>
            <a:r>
              <a:rPr lang="en-US" dirty="0"/>
              <a:t>Plot revolves around a realistic problem</a:t>
            </a:r>
          </a:p>
          <a:p>
            <a:r>
              <a:rPr lang="en-US" dirty="0"/>
              <a:t>The solution to the problem is believable</a:t>
            </a:r>
          </a:p>
          <a:p>
            <a:r>
              <a:rPr lang="en-US" dirty="0"/>
              <a:t>Themes reflect realistic human experiences</a:t>
            </a:r>
          </a:p>
          <a:p>
            <a:r>
              <a:rPr lang="en-US" dirty="0"/>
              <a:t>Time makes sense</a:t>
            </a:r>
          </a:p>
          <a:p>
            <a:r>
              <a:rPr lang="en-US" dirty="0"/>
              <a:t>Usually set in modern time</a:t>
            </a:r>
          </a:p>
        </p:txBody>
      </p:sp>
    </p:spTree>
    <p:extLst>
      <p:ext uri="{BB962C8B-B14F-4D97-AF65-F5344CB8AC3E}">
        <p14:creationId xmlns:p14="http://schemas.microsoft.com/office/powerpoint/2010/main" val="829098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9B2F-7E05-4DA8-B669-093E30CD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2F09-06C2-4F77-9F5F-67EBD76A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 many realistic fiction books out there! You can find them about just about anything!</a:t>
            </a:r>
          </a:p>
          <a:p>
            <a:r>
              <a:rPr lang="en-US" dirty="0"/>
              <a:t>If you need any recommendations, just ask Mrs. </a:t>
            </a:r>
            <a:r>
              <a:rPr lang="en-US"/>
              <a:t>Zacharias!</a:t>
            </a:r>
          </a:p>
        </p:txBody>
      </p:sp>
    </p:spTree>
    <p:extLst>
      <p:ext uri="{BB962C8B-B14F-4D97-AF65-F5344CB8AC3E}">
        <p14:creationId xmlns:p14="http://schemas.microsoft.com/office/powerpoint/2010/main" val="262577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7A34-05BB-4DEC-AA1D-D82222E0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A115-4C52-49A1-8EDC-07B6D7F84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Literary work in which special intensity is given to the expression of feelings and ideas by ideas by the use of distinctive </a:t>
            </a:r>
            <a:r>
              <a:rPr lang="en-US" b="1" dirty="0"/>
              <a:t>style</a:t>
            </a:r>
            <a:r>
              <a:rPr lang="en-US" dirty="0"/>
              <a:t> and </a:t>
            </a:r>
            <a:r>
              <a:rPr lang="en-US" b="1" dirty="0"/>
              <a:t>rhythm</a:t>
            </a:r>
          </a:p>
        </p:txBody>
      </p:sp>
    </p:spTree>
    <p:extLst>
      <p:ext uri="{BB962C8B-B14F-4D97-AF65-F5344CB8AC3E}">
        <p14:creationId xmlns:p14="http://schemas.microsoft.com/office/powerpoint/2010/main" val="226731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B07B-F82E-4ED1-A853-A56DF533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57C10-6D4D-4A83-940A-0C873682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Silly poets: Shel Silverstein, Jack Prelutsky, Dr. Seuss</a:t>
            </a:r>
          </a:p>
          <a:p>
            <a:r>
              <a:rPr lang="en-US" dirty="0"/>
              <a:t>Middle school: Sharon Creech, Bob </a:t>
            </a:r>
            <a:r>
              <a:rPr lang="en-US" dirty="0" err="1"/>
              <a:t>Raczka</a:t>
            </a:r>
            <a:r>
              <a:rPr lang="en-US" dirty="0"/>
              <a:t>, Kwame Alexander</a:t>
            </a:r>
          </a:p>
          <a:p>
            <a:r>
              <a:rPr lang="en-US" dirty="0"/>
              <a:t>I encourage you to read something other than silly poets</a:t>
            </a:r>
          </a:p>
        </p:txBody>
      </p:sp>
    </p:spTree>
    <p:extLst>
      <p:ext uri="{BB962C8B-B14F-4D97-AF65-F5344CB8AC3E}">
        <p14:creationId xmlns:p14="http://schemas.microsoft.com/office/powerpoint/2010/main" val="230728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BAEC-988C-4F51-8B34-F62F5C4D5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Traditional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0D866-023A-4455-9FB4-95AFDC9E8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2905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F089-BD7D-4915-B5E4-6890318F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F589-10FF-4925-B548-968043F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Stories that have been passed down through generations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Proverbs</a:t>
            </a:r>
          </a:p>
          <a:p>
            <a:pPr lvl="1"/>
            <a:r>
              <a:rPr lang="en-US" dirty="0"/>
              <a:t>Fairytales</a:t>
            </a:r>
          </a:p>
          <a:p>
            <a:pPr lvl="1"/>
            <a:r>
              <a:rPr lang="en-US" dirty="0"/>
              <a:t>Folklore</a:t>
            </a:r>
          </a:p>
          <a:p>
            <a:pPr lvl="1"/>
            <a:r>
              <a:rPr lang="en-US" dirty="0"/>
              <a:t>Fables</a:t>
            </a:r>
          </a:p>
          <a:p>
            <a:pPr lvl="1"/>
            <a:r>
              <a:rPr lang="en-US" dirty="0"/>
              <a:t>Animal tales</a:t>
            </a:r>
          </a:p>
          <a:p>
            <a:pPr lvl="1"/>
            <a:r>
              <a:rPr lang="en-US" dirty="0"/>
              <a:t>Myths</a:t>
            </a:r>
          </a:p>
          <a:p>
            <a:pPr lvl="1"/>
            <a:r>
              <a:rPr lang="en-US" dirty="0"/>
              <a:t>Legends</a:t>
            </a:r>
          </a:p>
          <a:p>
            <a:pPr lvl="1"/>
            <a:r>
              <a:rPr lang="en-US" dirty="0"/>
              <a:t>Biblical stories</a:t>
            </a:r>
          </a:p>
        </p:txBody>
      </p:sp>
    </p:spTree>
    <p:extLst>
      <p:ext uri="{BB962C8B-B14F-4D97-AF65-F5344CB8AC3E}">
        <p14:creationId xmlns:p14="http://schemas.microsoft.com/office/powerpoint/2010/main" val="123256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5CC8-E87D-4A4C-8C1E-ACDAFEF6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Fairy Tales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9066-D2AB-40DC-8DFF-A5B4267D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8" descr="Image result for the goose girl book">
            <a:extLst>
              <a:ext uri="{FF2B5EF4-FFF2-40B4-BE49-F238E27FC236}">
                <a16:creationId xmlns:a16="http://schemas.microsoft.com/office/drawing/2014/main" id="{AC35214F-9610-4FA3-A30D-71C4B6AE0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71" y="1"/>
            <a:ext cx="1578490" cy="24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Image result for spindle's end">
            <a:extLst>
              <a:ext uri="{FF2B5EF4-FFF2-40B4-BE49-F238E27FC236}">
                <a16:creationId xmlns:a16="http://schemas.microsoft.com/office/drawing/2014/main" id="{5C1981E7-D5B4-44E3-9D70-0DF2CDDA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1" y="0"/>
            <a:ext cx="1628529" cy="24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9972511">
            <a:extLst>
              <a:ext uri="{FF2B5EF4-FFF2-40B4-BE49-F238E27FC236}">
                <a16:creationId xmlns:a16="http://schemas.microsoft.com/office/drawing/2014/main" id="{9BBD8FB7-6517-4767-87C9-007A9DFA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51" y="0"/>
            <a:ext cx="1886056" cy="24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13641748">
            <a:extLst>
              <a:ext uri="{FF2B5EF4-FFF2-40B4-BE49-F238E27FC236}">
                <a16:creationId xmlns:a16="http://schemas.microsoft.com/office/drawing/2014/main" id="{5715B656-7121-4D0A-979E-A286E8B1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07" y="0"/>
            <a:ext cx="1590880" cy="24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7539030">
            <a:extLst>
              <a:ext uri="{FF2B5EF4-FFF2-40B4-BE49-F238E27FC236}">
                <a16:creationId xmlns:a16="http://schemas.microsoft.com/office/drawing/2014/main" id="{B36132DE-D56E-4593-B3C3-3F6F1337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90" y="2437639"/>
            <a:ext cx="1575485" cy="24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544891">
            <a:extLst>
              <a:ext uri="{FF2B5EF4-FFF2-40B4-BE49-F238E27FC236}">
                <a16:creationId xmlns:a16="http://schemas.microsoft.com/office/drawing/2014/main" id="{D10E1F71-BE51-437A-A6CE-B4B46EAB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77" y="2437640"/>
            <a:ext cx="1692508" cy="24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3697927">
            <a:extLst>
              <a:ext uri="{FF2B5EF4-FFF2-40B4-BE49-F238E27FC236}">
                <a16:creationId xmlns:a16="http://schemas.microsoft.com/office/drawing/2014/main" id="{EB42E278-882C-4774-A68D-E27263510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43" y="2437639"/>
            <a:ext cx="1611407" cy="24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41424">
            <a:extLst>
              <a:ext uri="{FF2B5EF4-FFF2-40B4-BE49-F238E27FC236}">
                <a16:creationId xmlns:a16="http://schemas.microsoft.com/office/drawing/2014/main" id="{56344E39-39E0-4230-8570-918B90A5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19" y="2430135"/>
            <a:ext cx="1611408" cy="24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1235712">
            <a:extLst>
              <a:ext uri="{FF2B5EF4-FFF2-40B4-BE49-F238E27FC236}">
                <a16:creationId xmlns:a16="http://schemas.microsoft.com/office/drawing/2014/main" id="{00BD20CC-3608-4BC2-A700-D3A8046C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57" y="4806367"/>
            <a:ext cx="1416333" cy="21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4337">
            <a:extLst>
              <a:ext uri="{FF2B5EF4-FFF2-40B4-BE49-F238E27FC236}">
                <a16:creationId xmlns:a16="http://schemas.microsoft.com/office/drawing/2014/main" id="{181C4429-F096-45A5-A565-C9E96149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38" y="4871662"/>
            <a:ext cx="1379114" cy="20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403</TotalTime>
  <Words>921</Words>
  <Application>Microsoft Office PowerPoint</Application>
  <PresentationFormat>Widescreen</PresentationFormat>
  <Paragraphs>165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 Light</vt:lpstr>
      <vt:lpstr>Rockwell</vt:lpstr>
      <vt:lpstr>Wingdings</vt:lpstr>
      <vt:lpstr>Atlas</vt:lpstr>
      <vt:lpstr>Genre Requirements</vt:lpstr>
      <vt:lpstr>Overview</vt:lpstr>
      <vt:lpstr>Required Genres</vt:lpstr>
      <vt:lpstr>Poetry</vt:lpstr>
      <vt:lpstr>What is Poetry?</vt:lpstr>
      <vt:lpstr>Poetry</vt:lpstr>
      <vt:lpstr>Traditional Literature</vt:lpstr>
      <vt:lpstr>Traditional Literature</vt:lpstr>
      <vt:lpstr>Fairy Tales</vt:lpstr>
      <vt:lpstr>Fables</vt:lpstr>
      <vt:lpstr>Legends</vt:lpstr>
      <vt:lpstr>Myths</vt:lpstr>
      <vt:lpstr>Folklore</vt:lpstr>
      <vt:lpstr>Biblical Stories</vt:lpstr>
      <vt:lpstr>Historical Fiction</vt:lpstr>
      <vt:lpstr>What is Historical Fiction?</vt:lpstr>
      <vt:lpstr>Characteristics</vt:lpstr>
      <vt:lpstr>Historical Fiction</vt:lpstr>
      <vt:lpstr>Mystery</vt:lpstr>
      <vt:lpstr>What is Mystery?</vt:lpstr>
      <vt:lpstr>Characteristics</vt:lpstr>
      <vt:lpstr>Often see</vt:lpstr>
      <vt:lpstr>Mystery</vt:lpstr>
      <vt:lpstr>Fantasy</vt:lpstr>
      <vt:lpstr>What is Fantasy?</vt:lpstr>
      <vt:lpstr>Types</vt:lpstr>
      <vt:lpstr>Things You May See</vt:lpstr>
      <vt:lpstr>Fantasy</vt:lpstr>
      <vt:lpstr>Fantasy Fiction vs. Traditional Literature</vt:lpstr>
      <vt:lpstr>Science Fiction</vt:lpstr>
      <vt:lpstr>What is Science Fiction?</vt:lpstr>
      <vt:lpstr>Characteristics</vt:lpstr>
      <vt:lpstr>Science Fiction</vt:lpstr>
      <vt:lpstr>Science Fiction vs. Fantasy Fiction</vt:lpstr>
      <vt:lpstr>Biography, Autobiography, and Memoir</vt:lpstr>
      <vt:lpstr>What are biographies, autobiographies, and memoirs?</vt:lpstr>
      <vt:lpstr>Biography</vt:lpstr>
      <vt:lpstr>Autobiography</vt:lpstr>
      <vt:lpstr>Memoir</vt:lpstr>
      <vt:lpstr>Biography, Autobiography, Memoir</vt:lpstr>
      <vt:lpstr>Informational</vt:lpstr>
      <vt:lpstr>What is Informational?</vt:lpstr>
      <vt:lpstr>Text Features</vt:lpstr>
      <vt:lpstr>Realistic Fiction</vt:lpstr>
      <vt:lpstr>What is Realistic Fiction?</vt:lpstr>
      <vt:lpstr>Characteristics</vt:lpstr>
      <vt:lpstr>Realistic Fiction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Genre Requirements</dc:title>
  <dc:creator>Haley Zacharias</dc:creator>
  <cp:lastModifiedBy>Haley Zacharias</cp:lastModifiedBy>
  <cp:revision>18</cp:revision>
  <dcterms:created xsi:type="dcterms:W3CDTF">2019-07-22T17:29:28Z</dcterms:created>
  <dcterms:modified xsi:type="dcterms:W3CDTF">2019-07-23T00:13:22Z</dcterms:modified>
</cp:coreProperties>
</file>